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lmarai" charset="1" panose="00000000000000000000"/>
      <p:regular r:id="rId17"/>
    </p:embeddedFont>
    <p:embeddedFont>
      <p:font typeface="Almarai Bold" charset="1" panose="00000000000000000000"/>
      <p:regular r:id="rId18"/>
    </p:embeddedFont>
    <p:embeddedFont>
      <p:font typeface="Bernoru SemiCondensed" charset="1" panose="00000A06000000000000"/>
      <p:regular r:id="rId19"/>
    </p:embeddedFont>
    <p:embeddedFont>
      <p:font typeface="Canva Sans Bold" charset="1" panose="020B08030305010401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E40"/>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201419" y="5061812"/>
            <a:ext cx="5246522" cy="7495031"/>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57142" t="0" r="-57142" b="0"/>
              </a:stretch>
            </a:blipFill>
          </p:spPr>
        </p:sp>
      </p:grpSp>
      <p:grpSp>
        <p:nvGrpSpPr>
          <p:cNvPr name="Group 5" id="5"/>
          <p:cNvGrpSpPr/>
          <p:nvPr/>
        </p:nvGrpSpPr>
        <p:grpSpPr>
          <a:xfrm rot="-10800000">
            <a:off x="12201419" y="5061812"/>
            <a:ext cx="5246522" cy="7495031"/>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7" id="7"/>
          <p:cNvGrpSpPr/>
          <p:nvPr/>
        </p:nvGrpSpPr>
        <p:grpSpPr>
          <a:xfrm rot="-10800000">
            <a:off x="9144000" y="6196748"/>
            <a:ext cx="2564685" cy="3663835"/>
            <a:chOff x="0" y="0"/>
            <a:chExt cx="4445000" cy="6350000"/>
          </a:xfrm>
        </p:grpSpPr>
        <p:sp>
          <p:nvSpPr>
            <p:cNvPr name="Freeform 8" id="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1" id="11"/>
          <p:cNvGrpSpPr/>
          <p:nvPr/>
        </p:nvGrpSpPr>
        <p:grpSpPr>
          <a:xfrm rot="0">
            <a:off x="8805262" y="-3450194"/>
            <a:ext cx="6752859" cy="9646942"/>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1428" t="0" r="-21428" b="0"/>
              </a:stretch>
            </a:blipFill>
          </p:spPr>
        </p:sp>
      </p:grpSp>
      <p:grpSp>
        <p:nvGrpSpPr>
          <p:cNvPr name="Group 13" id="13"/>
          <p:cNvGrpSpPr/>
          <p:nvPr/>
        </p:nvGrpSpPr>
        <p:grpSpPr>
          <a:xfrm rot="0">
            <a:off x="8805262" y="-3450194"/>
            <a:ext cx="6752859" cy="9646942"/>
            <a:chOff x="0" y="0"/>
            <a:chExt cx="4445000" cy="6350000"/>
          </a:xfrm>
        </p:grpSpPr>
        <p:sp>
          <p:nvSpPr>
            <p:cNvPr name="Freeform 14" id="1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15" id="15"/>
          <p:cNvGrpSpPr/>
          <p:nvPr/>
        </p:nvGrpSpPr>
        <p:grpSpPr>
          <a:xfrm rot="5400000">
            <a:off x="16605949" y="3464712"/>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sp>
        <p:nvSpPr>
          <p:cNvPr name="Freeform 17" id="17"/>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573748" y="6965005"/>
            <a:ext cx="5689887" cy="446421"/>
          </a:xfrm>
          <a:prstGeom prst="rect">
            <a:avLst/>
          </a:prstGeom>
        </p:spPr>
        <p:txBody>
          <a:bodyPr anchor="t" rtlCol="false" tIns="0" lIns="0" bIns="0" rIns="0">
            <a:spAutoFit/>
          </a:bodyPr>
          <a:lstStyle/>
          <a:p>
            <a:pPr algn="l" marL="0" indent="0" lvl="0">
              <a:lnSpc>
                <a:spcPts val="3479"/>
              </a:lnSpc>
              <a:spcBef>
                <a:spcPct val="0"/>
              </a:spcBef>
            </a:pPr>
            <a:r>
              <a:rPr lang="en-US" sz="2829" spc="432">
                <a:solidFill>
                  <a:srgbClr val="FFFFFF"/>
                </a:solidFill>
                <a:latin typeface="Almarai"/>
                <a:ea typeface="Almarai"/>
                <a:cs typeface="Almarai"/>
                <a:sym typeface="Almarai"/>
              </a:rPr>
              <a:t>Presented by: Mirudhula L</a:t>
            </a:r>
          </a:p>
        </p:txBody>
      </p:sp>
      <p:sp>
        <p:nvSpPr>
          <p:cNvPr name="TextBox 19" id="19"/>
          <p:cNvSpPr txBox="true"/>
          <p:nvPr/>
        </p:nvSpPr>
        <p:spPr>
          <a:xfrm rot="0">
            <a:off x="1573748" y="3301008"/>
            <a:ext cx="7231514" cy="1470379"/>
          </a:xfrm>
          <a:prstGeom prst="rect">
            <a:avLst/>
          </a:prstGeom>
        </p:spPr>
        <p:txBody>
          <a:bodyPr anchor="t" rtlCol="false" tIns="0" lIns="0" bIns="0" rIns="0">
            <a:spAutoFit/>
          </a:bodyPr>
          <a:lstStyle/>
          <a:p>
            <a:pPr algn="l">
              <a:lnSpc>
                <a:spcPts val="11466"/>
              </a:lnSpc>
            </a:pPr>
            <a:r>
              <a:rPr lang="en-US" sz="9555" b="true">
                <a:solidFill>
                  <a:srgbClr val="FFFFFF"/>
                </a:solidFill>
                <a:latin typeface="Almarai Bold"/>
                <a:ea typeface="Almarai Bold"/>
                <a:cs typeface="Almarai Bold"/>
                <a:sym typeface="Almarai Bold"/>
              </a:rPr>
              <a:t>CAPSTONE</a:t>
            </a:r>
          </a:p>
        </p:txBody>
      </p:sp>
      <p:sp>
        <p:nvSpPr>
          <p:cNvPr name="TextBox 20" id="20"/>
          <p:cNvSpPr txBox="true"/>
          <p:nvPr/>
        </p:nvSpPr>
        <p:spPr>
          <a:xfrm rot="0">
            <a:off x="1573748" y="4747835"/>
            <a:ext cx="7231514" cy="1448913"/>
          </a:xfrm>
          <a:prstGeom prst="rect">
            <a:avLst/>
          </a:prstGeom>
        </p:spPr>
        <p:txBody>
          <a:bodyPr anchor="t" rtlCol="false" tIns="0" lIns="0" bIns="0" rIns="0">
            <a:spAutoFit/>
          </a:bodyPr>
          <a:lstStyle/>
          <a:p>
            <a:pPr algn="l">
              <a:lnSpc>
                <a:spcPts val="11466"/>
              </a:lnSpc>
            </a:pPr>
            <a:r>
              <a:rPr lang="en-US" sz="9555" b="true">
                <a:solidFill>
                  <a:srgbClr val="17E3B2"/>
                </a:solidFill>
                <a:latin typeface="Almarai Bold"/>
                <a:ea typeface="Almarai Bold"/>
                <a:cs typeface="Almarai Bold"/>
                <a:sym typeface="Almarai Bold"/>
              </a:rPr>
              <a:t>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156821" y="75452"/>
            <a:ext cx="12010783" cy="1040079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5727" t="0" r="-15727" b="0"/>
              </a:stretch>
            </a:blipFill>
          </p:spPr>
        </p:sp>
      </p:grpSp>
      <p:grpSp>
        <p:nvGrpSpPr>
          <p:cNvPr name="Group 4" id="4"/>
          <p:cNvGrpSpPr/>
          <p:nvPr/>
        </p:nvGrpSpPr>
        <p:grpSpPr>
          <a:xfrm rot="0">
            <a:off x="-4086541" y="0"/>
            <a:ext cx="12010783" cy="10400796"/>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02591" t="0" r="-102591" b="0"/>
              </a:stretch>
            </a:blipFill>
          </p:spPr>
        </p:sp>
      </p:grpSp>
      <p:grpSp>
        <p:nvGrpSpPr>
          <p:cNvPr name="Group 6" id="6"/>
          <p:cNvGrpSpPr/>
          <p:nvPr/>
        </p:nvGrpSpPr>
        <p:grpSpPr>
          <a:xfrm rot="0">
            <a:off x="-5109196" y="15648"/>
            <a:ext cx="12010783" cy="10400796"/>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102591" t="0" r="-102591" b="0"/>
              </a:stretch>
            </a:blipFill>
          </p:spPr>
        </p:sp>
      </p:grpSp>
      <p:sp>
        <p:nvSpPr>
          <p:cNvPr name="TextBox 8" id="8"/>
          <p:cNvSpPr txBox="true"/>
          <p:nvPr/>
        </p:nvSpPr>
        <p:spPr>
          <a:xfrm rot="0">
            <a:off x="7322583" y="289814"/>
            <a:ext cx="7345361" cy="1028700"/>
          </a:xfrm>
          <a:prstGeom prst="rect">
            <a:avLst/>
          </a:prstGeom>
        </p:spPr>
        <p:txBody>
          <a:bodyPr anchor="t" rtlCol="false" tIns="0" lIns="0" bIns="0" rIns="0">
            <a:spAutoFit/>
          </a:bodyPr>
          <a:lstStyle/>
          <a:p>
            <a:pPr algn="l" marL="0" indent="0" lvl="0">
              <a:lnSpc>
                <a:spcPts val="7884"/>
              </a:lnSpc>
              <a:spcBef>
                <a:spcPct val="0"/>
              </a:spcBef>
            </a:pPr>
            <a:r>
              <a:rPr lang="en-US" b="true" sz="6570">
                <a:solidFill>
                  <a:srgbClr val="FFFFFF"/>
                </a:solidFill>
                <a:latin typeface="Almarai Bold"/>
                <a:ea typeface="Almarai Bold"/>
                <a:cs typeface="Almarai Bold"/>
                <a:sym typeface="Almarai Bold"/>
              </a:rPr>
              <a:t>INDICATORS</a:t>
            </a:r>
          </a:p>
        </p:txBody>
      </p:sp>
      <p:sp>
        <p:nvSpPr>
          <p:cNvPr name="TextBox 9" id="9"/>
          <p:cNvSpPr txBox="true"/>
          <p:nvPr/>
        </p:nvSpPr>
        <p:spPr>
          <a:xfrm rot="0">
            <a:off x="7322583" y="1330039"/>
            <a:ext cx="10222262" cy="8676560"/>
          </a:xfrm>
          <a:prstGeom prst="rect">
            <a:avLst/>
          </a:prstGeom>
        </p:spPr>
        <p:txBody>
          <a:bodyPr anchor="t" rtlCol="false" tIns="0" lIns="0" bIns="0" rIns="0">
            <a:spAutoFit/>
          </a:bodyPr>
          <a:lstStyle/>
          <a:p>
            <a:pPr algn="l">
              <a:lnSpc>
                <a:spcPts val="3196"/>
              </a:lnSpc>
            </a:pPr>
            <a:r>
              <a:rPr lang="en-US" sz="2316" spc="226">
                <a:solidFill>
                  <a:srgbClr val="F5FFF5"/>
                </a:solidFill>
                <a:latin typeface="Almarai"/>
                <a:ea typeface="Almarai"/>
                <a:cs typeface="Almarai"/>
                <a:sym typeface="Almarai"/>
              </a:rPr>
              <a:t>The Superstore dataset is a comprehensive retail dataset that provides insights into the sales, profitability, and operational aspects of a retail business. It contains transactional data across various product categories, customer segments, and geographical regions.</a:t>
            </a:r>
          </a:p>
          <a:p>
            <a:pPr algn="l">
              <a:lnSpc>
                <a:spcPts val="3196"/>
              </a:lnSpc>
            </a:pPr>
            <a:r>
              <a:rPr lang="en-US" sz="2316" spc="226">
                <a:solidFill>
                  <a:srgbClr val="F5FFF5"/>
                </a:solidFill>
                <a:latin typeface="Almarai"/>
                <a:ea typeface="Almarai"/>
                <a:cs typeface="Almarai"/>
                <a:sym typeface="Almarai"/>
              </a:rPr>
              <a:t>Key metrics such as Sales, Profit, and Discount measure the financial performance and efficiency of the store. Product details like Category, Sub-Category, and Manufacturer highlight the variety of goods sold, while Customer Segmentation (e.g., Consumer, Corporate, Home Office) provides insights into different customer groups and their purchasing patterns.</a:t>
            </a:r>
          </a:p>
          <a:p>
            <a:pPr algn="l">
              <a:lnSpc>
                <a:spcPts val="3196"/>
              </a:lnSpc>
            </a:pPr>
            <a:r>
              <a:rPr lang="en-US" sz="2316" spc="226">
                <a:solidFill>
                  <a:srgbClr val="F5FFF5"/>
                </a:solidFill>
                <a:latin typeface="Almarai"/>
                <a:ea typeface="Almarai"/>
                <a:cs typeface="Almarai"/>
                <a:sym typeface="Almarai"/>
              </a:rPr>
              <a:t>The dataset also includes geographical information (City, State, Region, and Country), which helps identify regional sales trends and market potential. Operational data, such as Order Date, Ship Date, Ship Mode, and Quantity, reflects the store's logistics and supply chain efficiency.</a:t>
            </a:r>
          </a:p>
          <a:p>
            <a:pPr algn="l">
              <a:lnSpc>
                <a:spcPts val="3196"/>
              </a:lnSpc>
            </a:pPr>
            <a:r>
              <a:rPr lang="en-US" sz="2316" spc="226">
                <a:solidFill>
                  <a:srgbClr val="F5FFF5"/>
                </a:solidFill>
                <a:latin typeface="Almarai"/>
                <a:ea typeface="Almarai"/>
                <a:cs typeface="Almarai"/>
                <a:sym typeface="Almarai"/>
              </a:rPr>
              <a:t>By analyzing the Superstore dataset, businesses can uncover patterns and trends, optimize inventory, enhance customer targeting, and improve overall operational efficiency. It is a valuable resource for understanding the dynamics of retail performance and supporting data-driven decision-making.</a:t>
            </a:r>
          </a:p>
          <a:p>
            <a:pPr algn="l">
              <a:lnSpc>
                <a:spcPts val="3196"/>
              </a:lnSpc>
            </a:pPr>
          </a:p>
        </p:txBody>
      </p:sp>
      <p:grpSp>
        <p:nvGrpSpPr>
          <p:cNvPr name="Group 10" id="10"/>
          <p:cNvGrpSpPr/>
          <p:nvPr/>
        </p:nvGrpSpPr>
        <p:grpSpPr>
          <a:xfrm rot="0">
            <a:off x="17259300" y="2066886"/>
            <a:ext cx="5754080" cy="8220114"/>
            <a:chOff x="0" y="0"/>
            <a:chExt cx="4445000" cy="6350000"/>
          </a:xfrm>
        </p:grpSpPr>
        <p:sp>
          <p:nvSpPr>
            <p:cNvPr name="Freeform 11" id="1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stretch>
                <a:fillRect l="-201730" t="0" r="-201730" b="0"/>
              </a:stretch>
            </a:blipFill>
          </p:spPr>
        </p:sp>
      </p:grpSp>
      <p:grpSp>
        <p:nvGrpSpPr>
          <p:cNvPr name="Group 12" id="12"/>
          <p:cNvGrpSpPr/>
          <p:nvPr/>
        </p:nvGrpSpPr>
        <p:grpSpPr>
          <a:xfrm rot="5400000">
            <a:off x="16417309" y="1645890"/>
            <a:ext cx="841991" cy="84199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4" id="14"/>
          <p:cNvGrpSpPr/>
          <p:nvPr/>
        </p:nvGrpSpPr>
        <p:grpSpPr>
          <a:xfrm rot="5400000">
            <a:off x="6480591" y="8837304"/>
            <a:ext cx="841991" cy="84199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6211" t="0" r="-126211" b="0"/>
              </a:stretch>
            </a:blipFill>
          </p:spPr>
        </p:sp>
      </p:grpSp>
      <p:grpSp>
        <p:nvGrpSpPr>
          <p:cNvPr name="Group 16" id="16"/>
          <p:cNvGrpSpPr/>
          <p:nvPr/>
        </p:nvGrpSpPr>
        <p:grpSpPr>
          <a:xfrm rot="0">
            <a:off x="14172022" y="3876912"/>
            <a:ext cx="2666283" cy="3392515"/>
            <a:chOff x="0" y="0"/>
            <a:chExt cx="4990661" cy="6350000"/>
          </a:xfrm>
        </p:grpSpPr>
        <p:sp>
          <p:nvSpPr>
            <p:cNvPr name="Freeform 17" id="17"/>
            <p:cNvSpPr/>
            <p:nvPr/>
          </p:nvSpPr>
          <p:spPr>
            <a:xfrm flipH="false" flipV="false" rot="0">
              <a:off x="0" y="0"/>
              <a:ext cx="4990661" cy="6350000"/>
            </a:xfrm>
            <a:custGeom>
              <a:avLst/>
              <a:gdLst/>
              <a:ahLst/>
              <a:cxnLst/>
              <a:rect r="r" b="b" t="t" l="l"/>
              <a:pathLst>
                <a:path h="6350000" w="4990661">
                  <a:moveTo>
                    <a:pt x="2495331" y="6350000"/>
                  </a:moveTo>
                  <a:cubicBezTo>
                    <a:pt x="1117908" y="6350000"/>
                    <a:pt x="0" y="5354320"/>
                    <a:pt x="0" y="4127500"/>
                  </a:cubicBezTo>
                  <a:lnTo>
                    <a:pt x="0" y="2222500"/>
                  </a:lnTo>
                  <a:cubicBezTo>
                    <a:pt x="0" y="995680"/>
                    <a:pt x="1117908" y="0"/>
                    <a:pt x="2495331" y="0"/>
                  </a:cubicBezTo>
                  <a:cubicBezTo>
                    <a:pt x="3872753" y="0"/>
                    <a:pt x="4990661" y="995680"/>
                    <a:pt x="4990661" y="2222500"/>
                  </a:cubicBezTo>
                  <a:lnTo>
                    <a:pt x="4990661" y="4127500"/>
                  </a:lnTo>
                  <a:cubicBezTo>
                    <a:pt x="4990661" y="5354320"/>
                    <a:pt x="3872753" y="6350000"/>
                    <a:pt x="2495331" y="6350000"/>
                  </a:cubicBezTo>
                  <a:close/>
                </a:path>
              </a:pathLst>
            </a:custGeom>
            <a:blipFill>
              <a:blip r:embed="rId3"/>
              <a:stretch>
                <a:fillRect l="-174207" t="0" r="-174207"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90195" y="3049848"/>
            <a:ext cx="7569105" cy="786825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grpSp>
        <p:nvGrpSpPr>
          <p:cNvPr name="Group 4" id="4"/>
          <p:cNvGrpSpPr>
            <a:grpSpLocks noChangeAspect="true"/>
          </p:cNvGrpSpPr>
          <p:nvPr/>
        </p:nvGrpSpPr>
        <p:grpSpPr>
          <a:xfrm rot="0">
            <a:off x="9690195" y="736179"/>
            <a:ext cx="7569105" cy="7868257"/>
            <a:chOff x="0" y="0"/>
            <a:chExt cx="6108573" cy="6350000"/>
          </a:xfrm>
        </p:grpSpPr>
        <p:sp>
          <p:nvSpPr>
            <p:cNvPr name="Freeform 5" id="5"/>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
        <p:nvSpPr>
          <p:cNvPr name="TextBox 6" id="6"/>
          <p:cNvSpPr txBox="true"/>
          <p:nvPr/>
        </p:nvSpPr>
        <p:spPr>
          <a:xfrm rot="0">
            <a:off x="2855266" y="4565642"/>
            <a:ext cx="8547767" cy="577858"/>
          </a:xfrm>
          <a:prstGeom prst="rect">
            <a:avLst/>
          </a:prstGeom>
        </p:spPr>
        <p:txBody>
          <a:bodyPr anchor="t" rtlCol="false" tIns="0" lIns="0" bIns="0" rIns="0">
            <a:spAutoFit/>
          </a:bodyPr>
          <a:lstStyle/>
          <a:p>
            <a:pPr algn="l" marL="0" indent="0" lvl="0">
              <a:lnSpc>
                <a:spcPts val="4654"/>
              </a:lnSpc>
              <a:spcBef>
                <a:spcPct val="0"/>
              </a:spcBef>
            </a:pPr>
            <a:r>
              <a:rPr lang="en-US" b="true" sz="3373">
                <a:solidFill>
                  <a:srgbClr val="FFFFFF"/>
                </a:solidFill>
                <a:latin typeface="Almarai Bold"/>
                <a:ea typeface="Almarai Bold"/>
                <a:cs typeface="Almarai Bold"/>
                <a:sym typeface="Almarai Bold"/>
              </a:rPr>
              <a:t>MIRUDHULA.L</a:t>
            </a:r>
          </a:p>
        </p:txBody>
      </p:sp>
      <p:sp>
        <p:nvSpPr>
          <p:cNvPr name="TextBox 7" id="7"/>
          <p:cNvSpPr txBox="true"/>
          <p:nvPr/>
        </p:nvSpPr>
        <p:spPr>
          <a:xfrm rot="0">
            <a:off x="1668977" y="3320418"/>
            <a:ext cx="5735021" cy="1202827"/>
          </a:xfrm>
          <a:prstGeom prst="rect">
            <a:avLst/>
          </a:prstGeom>
        </p:spPr>
        <p:txBody>
          <a:bodyPr anchor="t" rtlCol="false" tIns="0" lIns="0" bIns="0" rIns="0">
            <a:spAutoFit/>
          </a:bodyPr>
          <a:lstStyle/>
          <a:p>
            <a:pPr algn="l" marL="0" indent="0" lvl="0">
              <a:lnSpc>
                <a:spcPts val="9623"/>
              </a:lnSpc>
            </a:pPr>
            <a:r>
              <a:rPr lang="en-US" b="true" sz="6873" spc="419">
                <a:solidFill>
                  <a:srgbClr val="17E3B2"/>
                </a:solidFill>
                <a:latin typeface="Almarai Bold"/>
                <a:ea typeface="Almarai Bold"/>
                <a:cs typeface="Almarai Bold"/>
                <a:sym typeface="Almarai Bold"/>
              </a:rPr>
              <a:t>THANK YOU</a:t>
            </a:r>
          </a:p>
        </p:txBody>
      </p:sp>
      <p:grpSp>
        <p:nvGrpSpPr>
          <p:cNvPr name="Group 8" id="8"/>
          <p:cNvGrpSpPr>
            <a:grpSpLocks noChangeAspect="true"/>
          </p:cNvGrpSpPr>
          <p:nvPr/>
        </p:nvGrpSpPr>
        <p:grpSpPr>
          <a:xfrm rot="0">
            <a:off x="9690195" y="-62141"/>
            <a:ext cx="7569105" cy="7868257"/>
            <a:chOff x="0" y="0"/>
            <a:chExt cx="6108573" cy="6350000"/>
          </a:xfrm>
        </p:grpSpPr>
        <p:sp>
          <p:nvSpPr>
            <p:cNvPr name="Freeform 9" id="9"/>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8012" t="0" r="-28012" b="0"/>
              </a:stretch>
            </a:blipFill>
          </p:spPr>
        </p:sp>
      </p:grpSp>
      <p:grpSp>
        <p:nvGrpSpPr>
          <p:cNvPr name="Group 10" id="10"/>
          <p:cNvGrpSpPr>
            <a:grpSpLocks noChangeAspect="true"/>
          </p:cNvGrpSpPr>
          <p:nvPr/>
        </p:nvGrpSpPr>
        <p:grpSpPr>
          <a:xfrm rot="0">
            <a:off x="9690195" y="1390043"/>
            <a:ext cx="7569105" cy="7868257"/>
            <a:chOff x="0" y="0"/>
            <a:chExt cx="6108573" cy="6350000"/>
          </a:xfrm>
        </p:grpSpPr>
        <p:sp>
          <p:nvSpPr>
            <p:cNvPr name="Freeform 11" id="11"/>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t="0" r="-57411" b="0"/>
              </a:stretch>
            </a:blipFill>
          </p:spPr>
        </p:sp>
      </p:grpSp>
      <p:grpSp>
        <p:nvGrpSpPr>
          <p:cNvPr name="Group 8" id="8"/>
          <p:cNvGrpSpPr/>
          <p:nvPr/>
        </p:nvGrpSpPr>
        <p:grpSpPr>
          <a:xfrm rot="-10800000">
            <a:off x="1028700" y="1028700"/>
            <a:ext cx="5760720" cy="822960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10" id="10"/>
          <p:cNvSpPr txBox="true"/>
          <p:nvPr/>
        </p:nvSpPr>
        <p:spPr>
          <a:xfrm rot="0">
            <a:off x="1317836" y="4691063"/>
            <a:ext cx="5471584" cy="895350"/>
          </a:xfrm>
          <a:prstGeom prst="rect">
            <a:avLst/>
          </a:prstGeom>
        </p:spPr>
        <p:txBody>
          <a:bodyPr anchor="t" rtlCol="false" tIns="0" lIns="0" bIns="0" rIns="0">
            <a:spAutoFit/>
          </a:bodyPr>
          <a:lstStyle/>
          <a:p>
            <a:pPr algn="l" marL="0" indent="0" lvl="0">
              <a:lnSpc>
                <a:spcPts val="6882"/>
              </a:lnSpc>
              <a:spcBef>
                <a:spcPct val="0"/>
              </a:spcBef>
            </a:pPr>
            <a:r>
              <a:rPr lang="en-US" b="true" sz="5735">
                <a:solidFill>
                  <a:srgbClr val="FFFFFF"/>
                </a:solidFill>
                <a:latin typeface="Almarai Bold"/>
                <a:ea typeface="Almarai Bold"/>
                <a:cs typeface="Almarai Bold"/>
                <a:sym typeface="Almarai Bold"/>
              </a:rPr>
              <a:t>INFORMATICA</a:t>
            </a:r>
          </a:p>
        </p:txBody>
      </p:sp>
      <p:sp>
        <p:nvSpPr>
          <p:cNvPr name="TextBox 11" id="11"/>
          <p:cNvSpPr txBox="true"/>
          <p:nvPr/>
        </p:nvSpPr>
        <p:spPr>
          <a:xfrm rot="0">
            <a:off x="8010233" y="3140928"/>
            <a:ext cx="8578732" cy="3805119"/>
          </a:xfrm>
          <a:prstGeom prst="rect">
            <a:avLst/>
          </a:prstGeom>
        </p:spPr>
        <p:txBody>
          <a:bodyPr anchor="t" rtlCol="false" tIns="0" lIns="0" bIns="0" rIns="0">
            <a:spAutoFit/>
          </a:bodyPr>
          <a:lstStyle/>
          <a:p>
            <a:pPr algn="ctr">
              <a:lnSpc>
                <a:spcPts val="15253"/>
              </a:lnSpc>
            </a:pPr>
            <a:r>
              <a:rPr lang="en-US" sz="11053">
                <a:solidFill>
                  <a:srgbClr val="FFFFFF"/>
                </a:solidFill>
                <a:latin typeface="Bernoru SemiCondensed"/>
                <a:ea typeface="Bernoru SemiCondensed"/>
                <a:cs typeface="Bernoru SemiCondensed"/>
                <a:sym typeface="Bernoru SemiCondensed"/>
              </a:rPr>
              <a:t>SUPERSTORE  </a:t>
            </a:r>
          </a:p>
          <a:p>
            <a:pPr algn="ctr">
              <a:lnSpc>
                <a:spcPts val="15253"/>
              </a:lnSpc>
              <a:spcBef>
                <a:spcPct val="0"/>
              </a:spcBef>
            </a:pPr>
            <a:r>
              <a:rPr lang="en-US" sz="11053">
                <a:solidFill>
                  <a:srgbClr val="FFFFFF"/>
                </a:solidFill>
                <a:latin typeface="Bernoru SemiCondensed"/>
                <a:ea typeface="Bernoru SemiCondensed"/>
                <a:cs typeface="Bernoru SemiCondensed"/>
                <a:sym typeface="Bernoru SemiCondensed"/>
              </a:rPr>
              <a:t>DATASET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3">
                <a:alphaModFix amt="24000"/>
              </a:blip>
              <a:stretch>
                <a:fillRect l="-57411" t="0" r="-57411" b="0"/>
              </a:stretch>
            </a:blipFill>
          </p:spPr>
        </p:sp>
      </p:grpSp>
      <p:grpSp>
        <p:nvGrpSpPr>
          <p:cNvPr name="Group 8" id="8"/>
          <p:cNvGrpSpPr/>
          <p:nvPr/>
        </p:nvGrpSpPr>
        <p:grpSpPr>
          <a:xfrm rot="-10800000">
            <a:off x="1028700" y="1028700"/>
            <a:ext cx="5760720" cy="8229600"/>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10" id="10"/>
          <p:cNvSpPr txBox="true"/>
          <p:nvPr/>
        </p:nvSpPr>
        <p:spPr>
          <a:xfrm rot="0">
            <a:off x="1317836" y="4691063"/>
            <a:ext cx="5471584" cy="895350"/>
          </a:xfrm>
          <a:prstGeom prst="rect">
            <a:avLst/>
          </a:prstGeom>
        </p:spPr>
        <p:txBody>
          <a:bodyPr anchor="t" rtlCol="false" tIns="0" lIns="0" bIns="0" rIns="0">
            <a:spAutoFit/>
          </a:bodyPr>
          <a:lstStyle/>
          <a:p>
            <a:pPr algn="l" marL="0" indent="0" lvl="0">
              <a:lnSpc>
                <a:spcPts val="6882"/>
              </a:lnSpc>
              <a:spcBef>
                <a:spcPct val="0"/>
              </a:spcBef>
            </a:pPr>
            <a:r>
              <a:rPr lang="en-US" b="true" sz="5735">
                <a:solidFill>
                  <a:srgbClr val="FFFFFF"/>
                </a:solidFill>
                <a:latin typeface="Almarai Bold"/>
                <a:ea typeface="Almarai Bold"/>
                <a:cs typeface="Almarai Bold"/>
                <a:sym typeface="Almarai Bold"/>
              </a:rPr>
              <a:t>INFORMATICA</a:t>
            </a:r>
          </a:p>
        </p:txBody>
      </p:sp>
      <p:sp>
        <p:nvSpPr>
          <p:cNvPr name="TextBox 11" id="11"/>
          <p:cNvSpPr txBox="true"/>
          <p:nvPr/>
        </p:nvSpPr>
        <p:spPr>
          <a:xfrm rot="0">
            <a:off x="12293170" y="3140928"/>
            <a:ext cx="12859" cy="1876231"/>
          </a:xfrm>
          <a:prstGeom prst="rect">
            <a:avLst/>
          </a:prstGeom>
        </p:spPr>
        <p:txBody>
          <a:bodyPr anchor="t" rtlCol="false" tIns="0" lIns="0" bIns="0" rIns="0">
            <a:spAutoFit/>
          </a:bodyPr>
          <a:lstStyle/>
          <a:p>
            <a:pPr algn="ctr">
              <a:lnSpc>
                <a:spcPts val="15253"/>
              </a:lnSpc>
              <a:spcBef>
                <a:spcPct val="0"/>
              </a:spcBef>
            </a:pPr>
          </a:p>
        </p:txBody>
      </p:sp>
      <p:sp>
        <p:nvSpPr>
          <p:cNvPr name="TextBox 12" id="12"/>
          <p:cNvSpPr txBox="true"/>
          <p:nvPr/>
        </p:nvSpPr>
        <p:spPr>
          <a:xfrm rot="0">
            <a:off x="7522845" y="677457"/>
            <a:ext cx="10022205" cy="8875729"/>
          </a:xfrm>
          <a:prstGeom prst="rect">
            <a:avLst/>
          </a:prstGeom>
        </p:spPr>
        <p:txBody>
          <a:bodyPr anchor="t" rtlCol="false" tIns="0" lIns="0" bIns="0" rIns="0">
            <a:spAutoFit/>
          </a:bodyPr>
          <a:lstStyle/>
          <a:p>
            <a:pPr algn="l">
              <a:lnSpc>
                <a:spcPts val="6386"/>
              </a:lnSpc>
            </a:pPr>
          </a:p>
          <a:p>
            <a:pPr algn="l">
              <a:lnSpc>
                <a:spcPts val="6386"/>
              </a:lnSpc>
            </a:pPr>
            <a:r>
              <a:rPr lang="en-US" sz="4561" b="true">
                <a:solidFill>
                  <a:srgbClr val="FFFFFF"/>
                </a:solidFill>
                <a:latin typeface="Canva Sans Bold"/>
                <a:ea typeface="Canva Sans Bold"/>
                <a:cs typeface="Canva Sans Bold"/>
                <a:sym typeface="Canva Sans Bold"/>
              </a:rPr>
              <a:t>Informatica ETL (Extract, Transform, Load) is a powerful tool used for data integration and management. It allows organizations to extract data from various sources, transform it into a format suitable for analysis, and load it into a data warehouse or other target system. </a:t>
            </a:r>
          </a:p>
          <a:p>
            <a:pPr algn="l">
              <a:lnSpc>
                <a:spcPts val="6386"/>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0">
            <a:off x="10517515" y="1734879"/>
            <a:ext cx="6134277" cy="61342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0"/>
              </a:stretch>
            </a:blipFill>
          </p:spPr>
        </p:sp>
      </p:grpSp>
      <p:grpSp>
        <p:nvGrpSpPr>
          <p:cNvPr name="Group 8" id="8"/>
          <p:cNvGrpSpPr/>
          <p:nvPr/>
        </p:nvGrpSpPr>
        <p:grpSpPr>
          <a:xfrm rot="0">
            <a:off x="10641340" y="2282218"/>
            <a:ext cx="6134277" cy="61342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t="0" r="-25046" b="0"/>
              </a:stretch>
            </a:blipFill>
          </p:spPr>
        </p:sp>
      </p:grpSp>
      <p:grpSp>
        <p:nvGrpSpPr>
          <p:cNvPr name="Group 10" id="10"/>
          <p:cNvGrpSpPr/>
          <p:nvPr/>
        </p:nvGrpSpPr>
        <p:grpSpPr>
          <a:xfrm rot="5400000">
            <a:off x="1477704" y="554260"/>
            <a:ext cx="1224824" cy="12248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2" id="12"/>
          <p:cNvSpPr txBox="true"/>
          <p:nvPr/>
        </p:nvSpPr>
        <p:spPr>
          <a:xfrm rot="0">
            <a:off x="1571460" y="2017209"/>
            <a:ext cx="7375595" cy="803283"/>
          </a:xfrm>
          <a:prstGeom prst="rect">
            <a:avLst/>
          </a:prstGeom>
        </p:spPr>
        <p:txBody>
          <a:bodyPr anchor="t" rtlCol="false" tIns="0" lIns="0" bIns="0" rIns="0">
            <a:spAutoFit/>
          </a:bodyPr>
          <a:lstStyle/>
          <a:p>
            <a:pPr algn="l" marL="0" indent="0" lvl="0">
              <a:lnSpc>
                <a:spcPts val="6355"/>
              </a:lnSpc>
              <a:spcBef>
                <a:spcPct val="0"/>
              </a:spcBef>
            </a:pPr>
            <a:r>
              <a:rPr lang="en-US" b="true" sz="4605">
                <a:solidFill>
                  <a:srgbClr val="17E3B2"/>
                </a:solidFill>
                <a:latin typeface="Almarai Bold"/>
                <a:ea typeface="Almarai Bold"/>
                <a:cs typeface="Almarai Bold"/>
                <a:sym typeface="Almarai Bold"/>
              </a:rPr>
              <a:t>DATASET INTRODUCTION</a:t>
            </a:r>
          </a:p>
        </p:txBody>
      </p:sp>
      <p:sp>
        <p:nvSpPr>
          <p:cNvPr name="TextBox 13" id="13"/>
          <p:cNvSpPr txBox="true"/>
          <p:nvPr/>
        </p:nvSpPr>
        <p:spPr>
          <a:xfrm rot="0">
            <a:off x="1571460" y="3096717"/>
            <a:ext cx="8460280" cy="6999728"/>
          </a:xfrm>
          <a:prstGeom prst="rect">
            <a:avLst/>
          </a:prstGeom>
        </p:spPr>
        <p:txBody>
          <a:bodyPr anchor="t" rtlCol="false" tIns="0" lIns="0" bIns="0" rIns="0">
            <a:spAutoFit/>
          </a:bodyPr>
          <a:lstStyle/>
          <a:p>
            <a:pPr algn="l">
              <a:lnSpc>
                <a:spcPts val="3747"/>
              </a:lnSpc>
            </a:pPr>
            <a:r>
              <a:rPr lang="en-US" sz="2715">
                <a:solidFill>
                  <a:srgbClr val="FFFFFF"/>
                </a:solidFill>
                <a:latin typeface="Almarai"/>
                <a:ea typeface="Almarai"/>
                <a:cs typeface="Almarai"/>
                <a:sym typeface="Almarai"/>
              </a:rPr>
              <a:t>In this presentation, we will analyze and process the Superstore dataset, which provides detailed transactional data about a retail store's operations. The dataset comprises 9,994 records and contains critical information such as product categories, sales figures, profits, discounts, customer details, and shipment information across various regions in the United States.</a:t>
            </a:r>
          </a:p>
          <a:p>
            <a:pPr algn="l">
              <a:lnSpc>
                <a:spcPts val="3747"/>
              </a:lnSpc>
            </a:pPr>
            <a:r>
              <a:rPr lang="en-US" sz="2715">
                <a:solidFill>
                  <a:srgbClr val="FFFFFF"/>
                </a:solidFill>
                <a:latin typeface="Almarai"/>
                <a:ea typeface="Almarai"/>
                <a:cs typeface="Almarai"/>
                <a:sym typeface="Almarai"/>
              </a:rPr>
              <a:t>We will demonstrate how this dataset can be leveraged to uncover valuable business insights. By using advanced data processing tools, we aim to explore patterns in sales performance, customer segmentation, regional trends, and profitability. Through this, we hope to highlight the importance of data analytics in making informed decisions to drive business success.</a:t>
            </a:r>
          </a:p>
          <a:p>
            <a:pPr algn="l" marL="0" indent="0" lvl="0">
              <a:lnSpc>
                <a:spcPts val="3747"/>
              </a:lnSpc>
              <a:spcBef>
                <a:spcPct val="0"/>
              </a:spcBef>
            </a:pPr>
          </a:p>
        </p:txBody>
      </p:sp>
      <p:sp>
        <p:nvSpPr>
          <p:cNvPr name="TextBox 14" id="14"/>
          <p:cNvSpPr txBox="true"/>
          <p:nvPr/>
        </p:nvSpPr>
        <p:spPr>
          <a:xfrm rot="0">
            <a:off x="1361993" y="697112"/>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4454035" y="1364351"/>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3435058" y="832765"/>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1" id="11"/>
          <p:cNvSpPr/>
          <p:nvPr/>
        </p:nvSpPr>
        <p:spPr>
          <a:xfrm flipH="false" flipV="false" rot="0">
            <a:off x="1028700" y="1561100"/>
            <a:ext cx="16230600" cy="7697200"/>
          </a:xfrm>
          <a:custGeom>
            <a:avLst/>
            <a:gdLst/>
            <a:ahLst/>
            <a:cxnLst/>
            <a:rect r="r" b="b" t="t" l="l"/>
            <a:pathLst>
              <a:path h="7697200" w="16230600">
                <a:moveTo>
                  <a:pt x="0" y="0"/>
                </a:moveTo>
                <a:lnTo>
                  <a:pt x="16230600" y="0"/>
                </a:lnTo>
                <a:lnTo>
                  <a:pt x="16230600" y="7697200"/>
                </a:lnTo>
                <a:lnTo>
                  <a:pt x="0" y="7697200"/>
                </a:lnTo>
                <a:lnTo>
                  <a:pt x="0" y="0"/>
                </a:lnTo>
                <a:close/>
              </a:path>
            </a:pathLst>
          </a:custGeom>
          <a:blipFill>
            <a:blip r:embed="rId3"/>
            <a:stretch>
              <a:fillRect l="0" t="-1384" r="-1800" b="-1384"/>
            </a:stretch>
          </a:blipFill>
        </p:spPr>
      </p:sp>
      <p:sp>
        <p:nvSpPr>
          <p:cNvPr name="TextBox 12" id="12"/>
          <p:cNvSpPr txBox="true"/>
          <p:nvPr/>
        </p:nvSpPr>
        <p:spPr>
          <a:xfrm rot="0">
            <a:off x="5962326" y="464102"/>
            <a:ext cx="8571408" cy="1660525"/>
          </a:xfrm>
          <a:prstGeom prst="rect">
            <a:avLst/>
          </a:prstGeom>
        </p:spPr>
        <p:txBody>
          <a:bodyPr anchor="t" rtlCol="false" tIns="0" lIns="0" bIns="0" rIns="0">
            <a:spAutoFit/>
          </a:bodyPr>
          <a:lstStyle/>
          <a:p>
            <a:pPr algn="l">
              <a:lnSpc>
                <a:spcPts val="6451"/>
              </a:lnSpc>
            </a:pPr>
            <a:r>
              <a:rPr lang="en-US" sz="5376" b="true">
                <a:solidFill>
                  <a:srgbClr val="FFFFFF"/>
                </a:solidFill>
                <a:latin typeface="Almarai Bold"/>
                <a:ea typeface="Almarai Bold"/>
                <a:cs typeface="Almarai Bold"/>
                <a:sym typeface="Almarai Bold"/>
              </a:rPr>
              <a:t>DATA MODEL DIAGRAM</a:t>
            </a:r>
          </a:p>
          <a:p>
            <a:pPr algn="l" marL="0" indent="0" lvl="0">
              <a:lnSpc>
                <a:spcPts val="64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7691333" y="2926461"/>
            <a:ext cx="1867358" cy="18673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2060504" y="2926461"/>
            <a:ext cx="1867358" cy="18673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10800000">
            <a:off x="15966396" y="9258300"/>
            <a:ext cx="13457996" cy="3264379"/>
            <a:chOff x="0" y="0"/>
            <a:chExt cx="17943995" cy="4352506"/>
          </a:xfrm>
        </p:grpSpPr>
        <p:sp>
          <p:nvSpPr>
            <p:cNvPr name="Freeform 9" id="9"/>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1" id="11"/>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3" id="13"/>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15763958" y="-781916"/>
            <a:ext cx="1683983" cy="2405689"/>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6" id="16"/>
          <p:cNvGrpSpPr/>
          <p:nvPr/>
        </p:nvGrpSpPr>
        <p:grpSpPr>
          <a:xfrm rot="-10800000">
            <a:off x="796106" y="7929818"/>
            <a:ext cx="1683983" cy="2405689"/>
            <a:chOff x="0" y="0"/>
            <a:chExt cx="4445000" cy="6350000"/>
          </a:xfrm>
        </p:grpSpPr>
        <p:sp>
          <p:nvSpPr>
            <p:cNvPr name="Freeform 17" id="1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18" id="18"/>
          <p:cNvGrpSpPr/>
          <p:nvPr/>
        </p:nvGrpSpPr>
        <p:grpSpPr>
          <a:xfrm rot="5400000">
            <a:off x="14472073" y="781782"/>
            <a:ext cx="841991" cy="84199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20" id="20"/>
          <p:cNvGrpSpPr/>
          <p:nvPr/>
        </p:nvGrpSpPr>
        <p:grpSpPr>
          <a:xfrm rot="-5400000">
            <a:off x="2929983" y="7929818"/>
            <a:ext cx="841991" cy="84199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22" id="22"/>
          <p:cNvGrpSpPr/>
          <p:nvPr/>
        </p:nvGrpSpPr>
        <p:grpSpPr>
          <a:xfrm rot="0">
            <a:off x="17259300" y="2066886"/>
            <a:ext cx="5754080" cy="8220114"/>
            <a:chOff x="0" y="0"/>
            <a:chExt cx="4445000" cy="6350000"/>
          </a:xfrm>
        </p:grpSpPr>
        <p:sp>
          <p:nvSpPr>
            <p:cNvPr name="Freeform 23" id="2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24" id="24"/>
          <p:cNvGrpSpPr/>
          <p:nvPr/>
        </p:nvGrpSpPr>
        <p:grpSpPr>
          <a:xfrm rot="0">
            <a:off x="-5173055" y="-2043171"/>
            <a:ext cx="5754080" cy="8220114"/>
            <a:chOff x="0" y="0"/>
            <a:chExt cx="4445000" cy="6350000"/>
          </a:xfrm>
        </p:grpSpPr>
        <p:sp>
          <p:nvSpPr>
            <p:cNvPr name="Freeform 25" id="2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6"/>
              <a:stretch>
                <a:fillRect l="-201730" t="0" r="-201730" b="0"/>
              </a:stretch>
            </a:blipFill>
          </p:spPr>
        </p:sp>
      </p:grpSp>
      <p:grpSp>
        <p:nvGrpSpPr>
          <p:cNvPr name="Group 26" id="26"/>
          <p:cNvGrpSpPr/>
          <p:nvPr/>
        </p:nvGrpSpPr>
        <p:grpSpPr>
          <a:xfrm rot="0">
            <a:off x="466589" y="5168301"/>
            <a:ext cx="94516" cy="2130893"/>
            <a:chOff x="0" y="0"/>
            <a:chExt cx="24893" cy="561223"/>
          </a:xfrm>
        </p:grpSpPr>
        <p:sp>
          <p:nvSpPr>
            <p:cNvPr name="Freeform 27" id="27"/>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28" id="28"/>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grpSp>
        <p:nvGrpSpPr>
          <p:cNvPr name="Group 29" id="29"/>
          <p:cNvGrpSpPr/>
          <p:nvPr/>
        </p:nvGrpSpPr>
        <p:grpSpPr>
          <a:xfrm rot="0">
            <a:off x="6358603" y="5168301"/>
            <a:ext cx="94516" cy="2130893"/>
            <a:chOff x="0" y="0"/>
            <a:chExt cx="24893" cy="561223"/>
          </a:xfrm>
        </p:grpSpPr>
        <p:sp>
          <p:nvSpPr>
            <p:cNvPr name="Freeform 30" id="30"/>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31" id="31"/>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sp>
        <p:nvSpPr>
          <p:cNvPr name="TextBox 32" id="32"/>
          <p:cNvSpPr txBox="true"/>
          <p:nvPr/>
        </p:nvSpPr>
        <p:spPr>
          <a:xfrm rot="0">
            <a:off x="6865902" y="5778221"/>
            <a:ext cx="4916620" cy="4187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Convert the source data into dimensions and fact table(s). Dimensionality reduction is an essential component of Informatica ETL because it enables the processing, analysis and interpretation of data, especially in large datasets, by reducing complexity, improving performance, removing redundant features and selecting the essential features required for successful data analysis.</a:t>
            </a:r>
          </a:p>
        </p:txBody>
      </p:sp>
      <p:sp>
        <p:nvSpPr>
          <p:cNvPr name="TextBox 33" id="33"/>
          <p:cNvSpPr txBox="true"/>
          <p:nvPr/>
        </p:nvSpPr>
        <p:spPr>
          <a:xfrm rot="0">
            <a:off x="6167523" y="1293637"/>
            <a:ext cx="5952955" cy="1073441"/>
          </a:xfrm>
          <a:prstGeom prst="rect">
            <a:avLst/>
          </a:prstGeom>
        </p:spPr>
        <p:txBody>
          <a:bodyPr anchor="t" rtlCol="false" tIns="0" lIns="0" bIns="0" rIns="0">
            <a:spAutoFit/>
          </a:bodyPr>
          <a:lstStyle/>
          <a:p>
            <a:pPr algn="ctr" marL="0" indent="0" lvl="0">
              <a:lnSpc>
                <a:spcPts val="8211"/>
              </a:lnSpc>
              <a:spcBef>
                <a:spcPct val="0"/>
              </a:spcBef>
            </a:pPr>
            <a:r>
              <a:rPr lang="en-US" b="true" sz="6842">
                <a:solidFill>
                  <a:srgbClr val="FFFFFF"/>
                </a:solidFill>
                <a:latin typeface="Almarai Bold"/>
                <a:ea typeface="Almarai Bold"/>
                <a:cs typeface="Almarai Bold"/>
                <a:sym typeface="Almarai Bold"/>
              </a:rPr>
              <a:t>STEPS</a:t>
            </a:r>
          </a:p>
        </p:txBody>
      </p:sp>
      <p:sp>
        <p:nvSpPr>
          <p:cNvPr name="TextBox 34" id="34"/>
          <p:cNvSpPr txBox="true"/>
          <p:nvPr/>
        </p:nvSpPr>
        <p:spPr>
          <a:xfrm rot="0">
            <a:off x="970680" y="5839566"/>
            <a:ext cx="5229454" cy="3806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Perform source load of the given dataset. The staging area is essential in Informatica ETL because it provides an intermediary stage where data can be processed, validated, cleaned, transformed and optimized before being loaded into the target system. It ensures that the data being loaded into the target system aligns with the intended use of that data and results in accurate and reliable analytics</a:t>
            </a:r>
          </a:p>
        </p:txBody>
      </p:sp>
      <p:sp>
        <p:nvSpPr>
          <p:cNvPr name="TextBox 35" id="35"/>
          <p:cNvSpPr txBox="true"/>
          <p:nvPr/>
        </p:nvSpPr>
        <p:spPr>
          <a:xfrm rot="0">
            <a:off x="970680" y="5111151"/>
            <a:ext cx="4563412" cy="46814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STAGING</a:t>
            </a:r>
          </a:p>
        </p:txBody>
      </p:sp>
      <p:sp>
        <p:nvSpPr>
          <p:cNvPr name="TextBox 36" id="36"/>
          <p:cNvSpPr txBox="true"/>
          <p:nvPr/>
        </p:nvSpPr>
        <p:spPr>
          <a:xfrm rot="0">
            <a:off x="6862693" y="5111151"/>
            <a:ext cx="4026849" cy="46814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DIMENTIONALITY</a:t>
            </a:r>
          </a:p>
        </p:txBody>
      </p:sp>
      <p:grpSp>
        <p:nvGrpSpPr>
          <p:cNvPr name="Group 37" id="37"/>
          <p:cNvGrpSpPr/>
          <p:nvPr/>
        </p:nvGrpSpPr>
        <p:grpSpPr>
          <a:xfrm rot="5400000">
            <a:off x="5512144" y="1218322"/>
            <a:ext cx="1224824" cy="122482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26211" t="0" r="-126211" b="0"/>
              </a:stretch>
            </a:blipFill>
          </p:spPr>
        </p:sp>
      </p:grpSp>
      <p:grpSp>
        <p:nvGrpSpPr>
          <p:cNvPr name="Group 39" id="39"/>
          <p:cNvGrpSpPr/>
          <p:nvPr/>
        </p:nvGrpSpPr>
        <p:grpSpPr>
          <a:xfrm rot="0">
            <a:off x="13524826" y="2926461"/>
            <a:ext cx="1867358" cy="186735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1" id="41"/>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42" id="42"/>
          <p:cNvGrpSpPr/>
          <p:nvPr/>
        </p:nvGrpSpPr>
        <p:grpSpPr>
          <a:xfrm rot="0">
            <a:off x="12192097" y="5168301"/>
            <a:ext cx="94516" cy="2130893"/>
            <a:chOff x="0" y="0"/>
            <a:chExt cx="24893" cy="561223"/>
          </a:xfrm>
        </p:grpSpPr>
        <p:sp>
          <p:nvSpPr>
            <p:cNvPr name="Freeform 43" id="43"/>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44" id="44"/>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sp>
        <p:nvSpPr>
          <p:cNvPr name="TextBox 45" id="45"/>
          <p:cNvSpPr txBox="true"/>
          <p:nvPr/>
        </p:nvSpPr>
        <p:spPr>
          <a:xfrm rot="0">
            <a:off x="12699396" y="5778221"/>
            <a:ext cx="4916620" cy="4187973"/>
          </a:xfrm>
          <a:prstGeom prst="rect">
            <a:avLst/>
          </a:prstGeom>
        </p:spPr>
        <p:txBody>
          <a:bodyPr anchor="t" rtlCol="false" tIns="0" lIns="0" bIns="0" rIns="0">
            <a:spAutoFit/>
          </a:bodyPr>
          <a:lstStyle/>
          <a:p>
            <a:pPr algn="l" marL="0" indent="0" lvl="0">
              <a:lnSpc>
                <a:spcPts val="3057"/>
              </a:lnSpc>
              <a:spcBef>
                <a:spcPct val="0"/>
              </a:spcBef>
            </a:pPr>
            <a:r>
              <a:rPr lang="en-US" sz="2215">
                <a:solidFill>
                  <a:srgbClr val="FFFFFF"/>
                </a:solidFill>
                <a:latin typeface="Almarai"/>
                <a:ea typeface="Almarai"/>
                <a:cs typeface="Almarai"/>
                <a:sym typeface="Almarai"/>
              </a:rPr>
              <a:t>Data analytics is a process that involves processing, examining and interpreting data, to make informed decisions and gain valuable insights into a given area of focus. Performing data analytics in Informatica ETL allows individuals and businesses to gain valuable insights into their operations, enabling them to make better decisions, enhance strategies, improve customer experience, and improve overall performance.</a:t>
            </a:r>
          </a:p>
        </p:txBody>
      </p:sp>
      <p:sp>
        <p:nvSpPr>
          <p:cNvPr name="TextBox 46" id="46"/>
          <p:cNvSpPr txBox="true"/>
          <p:nvPr/>
        </p:nvSpPr>
        <p:spPr>
          <a:xfrm rot="0">
            <a:off x="12696187" y="5111151"/>
            <a:ext cx="4026849" cy="468143"/>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ANALYTICS</a:t>
            </a:r>
          </a:p>
        </p:txBody>
      </p:sp>
      <p:sp>
        <p:nvSpPr>
          <p:cNvPr name="TextBox 47" id="47"/>
          <p:cNvSpPr txBox="true"/>
          <p:nvPr/>
        </p:nvSpPr>
        <p:spPr>
          <a:xfrm rot="0">
            <a:off x="2913271" y="3518312"/>
            <a:ext cx="161826" cy="613310"/>
          </a:xfrm>
          <a:prstGeom prst="rect">
            <a:avLst/>
          </a:prstGeom>
        </p:spPr>
        <p:txBody>
          <a:bodyPr anchor="t" rtlCol="false" tIns="0" lIns="0" bIns="0" rIns="0">
            <a:spAutoFit/>
          </a:bodyPr>
          <a:lstStyle/>
          <a:p>
            <a:pPr algn="ctr">
              <a:lnSpc>
                <a:spcPts val="4951"/>
              </a:lnSpc>
              <a:spcBef>
                <a:spcPct val="0"/>
              </a:spcBef>
            </a:pPr>
            <a:r>
              <a:rPr lang="en-US" sz="3587">
                <a:solidFill>
                  <a:srgbClr val="FFFFFF"/>
                </a:solidFill>
                <a:latin typeface="Almarai"/>
                <a:ea typeface="Almarai"/>
                <a:cs typeface="Almarai"/>
                <a:sym typeface="Almarai"/>
              </a:rPr>
              <a:t>1</a:t>
            </a:r>
          </a:p>
        </p:txBody>
      </p:sp>
      <p:sp>
        <p:nvSpPr>
          <p:cNvPr name="TextBox 48" id="48"/>
          <p:cNvSpPr txBox="true"/>
          <p:nvPr/>
        </p:nvSpPr>
        <p:spPr>
          <a:xfrm rot="0">
            <a:off x="8417268" y="3520147"/>
            <a:ext cx="415488" cy="613310"/>
          </a:xfrm>
          <a:prstGeom prst="rect">
            <a:avLst/>
          </a:prstGeom>
        </p:spPr>
        <p:txBody>
          <a:bodyPr anchor="t" rtlCol="false" tIns="0" lIns="0" bIns="0" rIns="0">
            <a:spAutoFit/>
          </a:bodyPr>
          <a:lstStyle/>
          <a:p>
            <a:pPr algn="ctr">
              <a:lnSpc>
                <a:spcPts val="4951"/>
              </a:lnSpc>
              <a:spcBef>
                <a:spcPct val="0"/>
              </a:spcBef>
            </a:pPr>
            <a:r>
              <a:rPr lang="en-US" sz="3587">
                <a:solidFill>
                  <a:srgbClr val="FFFFFF"/>
                </a:solidFill>
                <a:latin typeface="Almarai"/>
                <a:ea typeface="Almarai"/>
                <a:cs typeface="Almarai"/>
                <a:sym typeface="Almarai"/>
              </a:rPr>
              <a:t>2</a:t>
            </a:r>
          </a:p>
        </p:txBody>
      </p:sp>
      <p:sp>
        <p:nvSpPr>
          <p:cNvPr name="TextBox 49" id="49"/>
          <p:cNvSpPr txBox="true"/>
          <p:nvPr/>
        </p:nvSpPr>
        <p:spPr>
          <a:xfrm rot="0">
            <a:off x="14294124" y="3518312"/>
            <a:ext cx="415488" cy="613310"/>
          </a:xfrm>
          <a:prstGeom prst="rect">
            <a:avLst/>
          </a:prstGeom>
        </p:spPr>
        <p:txBody>
          <a:bodyPr anchor="t" rtlCol="false" tIns="0" lIns="0" bIns="0" rIns="0">
            <a:spAutoFit/>
          </a:bodyPr>
          <a:lstStyle/>
          <a:p>
            <a:pPr algn="ctr">
              <a:lnSpc>
                <a:spcPts val="4951"/>
              </a:lnSpc>
              <a:spcBef>
                <a:spcPct val="0"/>
              </a:spcBef>
            </a:pPr>
            <a:r>
              <a:rPr lang="en-US" sz="3587">
                <a:solidFill>
                  <a:srgbClr val="FFFFFF"/>
                </a:solidFill>
                <a:latin typeface="Almarai"/>
                <a:ea typeface="Almarai"/>
                <a:cs typeface="Almarai"/>
                <a:sym typeface="Almarai"/>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4454035" y="1364351"/>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3435058" y="832765"/>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1" id="11"/>
          <p:cNvSpPr/>
          <p:nvPr/>
        </p:nvSpPr>
        <p:spPr>
          <a:xfrm flipH="false" flipV="false" rot="0">
            <a:off x="2248723" y="1779734"/>
            <a:ext cx="13790554" cy="7377946"/>
          </a:xfrm>
          <a:custGeom>
            <a:avLst/>
            <a:gdLst/>
            <a:ahLst/>
            <a:cxnLst/>
            <a:rect r="r" b="b" t="t" l="l"/>
            <a:pathLst>
              <a:path h="7377946" w="13790554">
                <a:moveTo>
                  <a:pt x="0" y="0"/>
                </a:moveTo>
                <a:lnTo>
                  <a:pt x="13790554" y="0"/>
                </a:lnTo>
                <a:lnTo>
                  <a:pt x="13790554" y="7377946"/>
                </a:lnTo>
                <a:lnTo>
                  <a:pt x="0" y="7377946"/>
                </a:lnTo>
                <a:lnTo>
                  <a:pt x="0" y="0"/>
                </a:lnTo>
                <a:close/>
              </a:path>
            </a:pathLst>
          </a:custGeom>
          <a:blipFill>
            <a:blip r:embed="rId3"/>
            <a:stretch>
              <a:fillRect l="0" t="0" r="0" b="0"/>
            </a:stretch>
          </a:blipFill>
        </p:spPr>
      </p:sp>
      <p:sp>
        <p:nvSpPr>
          <p:cNvPr name="TextBox 12" id="12"/>
          <p:cNvSpPr txBox="true"/>
          <p:nvPr/>
        </p:nvSpPr>
        <p:spPr>
          <a:xfrm rot="0">
            <a:off x="5962326" y="464102"/>
            <a:ext cx="8571408" cy="84137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FINAL WORKFLOW</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4454035" y="1364351"/>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3435058" y="832765"/>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1" id="11"/>
          <p:cNvSpPr/>
          <p:nvPr/>
        </p:nvSpPr>
        <p:spPr>
          <a:xfrm flipH="false" flipV="false" rot="0">
            <a:off x="2175889" y="1528792"/>
            <a:ext cx="13936223" cy="7229415"/>
          </a:xfrm>
          <a:custGeom>
            <a:avLst/>
            <a:gdLst/>
            <a:ahLst/>
            <a:cxnLst/>
            <a:rect r="r" b="b" t="t" l="l"/>
            <a:pathLst>
              <a:path h="7229415" w="13936223">
                <a:moveTo>
                  <a:pt x="0" y="0"/>
                </a:moveTo>
                <a:lnTo>
                  <a:pt x="13936222" y="0"/>
                </a:lnTo>
                <a:lnTo>
                  <a:pt x="13936222" y="7229416"/>
                </a:lnTo>
                <a:lnTo>
                  <a:pt x="0" y="7229416"/>
                </a:lnTo>
                <a:lnTo>
                  <a:pt x="0" y="0"/>
                </a:lnTo>
                <a:close/>
              </a:path>
            </a:pathLst>
          </a:custGeom>
          <a:blipFill>
            <a:blip r:embed="rId3"/>
            <a:stretch>
              <a:fillRect l="0" t="0" r="0" b="0"/>
            </a:stretch>
          </a:blipFill>
        </p:spPr>
      </p:sp>
      <p:sp>
        <p:nvSpPr>
          <p:cNvPr name="TextBox 12" id="12"/>
          <p:cNvSpPr txBox="true"/>
          <p:nvPr/>
        </p:nvSpPr>
        <p:spPr>
          <a:xfrm rot="0">
            <a:off x="5962326" y="464102"/>
            <a:ext cx="8571408" cy="84137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FINAL WORKFLOW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10800000">
            <a:off x="-4725380" y="5468707"/>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5400000">
            <a:off x="4454035" y="1364351"/>
            <a:ext cx="1943100" cy="161652"/>
            <a:chOff x="0" y="0"/>
            <a:chExt cx="511763" cy="42575"/>
          </a:xfrm>
        </p:grpSpPr>
        <p:sp>
          <p:nvSpPr>
            <p:cNvPr name="Freeform 7" id="7"/>
            <p:cNvSpPr/>
            <p:nvPr/>
          </p:nvSpPr>
          <p:spPr>
            <a:xfrm flipH="false" flipV="false" rot="0">
              <a:off x="0" y="0"/>
              <a:ext cx="511763" cy="42575"/>
            </a:xfrm>
            <a:custGeom>
              <a:avLst/>
              <a:gdLst/>
              <a:ahLst/>
              <a:cxnLst/>
              <a:rect r="r" b="b" t="t" l="l"/>
              <a:pathLst>
                <a:path h="42575" w="511763">
                  <a:moveTo>
                    <a:pt x="0" y="0"/>
                  </a:moveTo>
                  <a:lnTo>
                    <a:pt x="511763" y="0"/>
                  </a:lnTo>
                  <a:lnTo>
                    <a:pt x="511763" y="42575"/>
                  </a:lnTo>
                  <a:lnTo>
                    <a:pt x="0" y="42575"/>
                  </a:lnTo>
                  <a:close/>
                </a:path>
              </a:pathLst>
            </a:custGeom>
            <a:solidFill>
              <a:srgbClr val="145DA0"/>
            </a:solidFill>
          </p:spPr>
        </p:sp>
        <p:sp>
          <p:nvSpPr>
            <p:cNvPr name="TextBox 8" id="8"/>
            <p:cNvSpPr txBox="true"/>
            <p:nvPr/>
          </p:nvSpPr>
          <p:spPr>
            <a:xfrm>
              <a:off x="0" y="-47625"/>
              <a:ext cx="511763" cy="90200"/>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5400000">
            <a:off x="3435058" y="832765"/>
            <a:ext cx="1224824" cy="122482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1" id="11"/>
          <p:cNvSpPr/>
          <p:nvPr/>
        </p:nvSpPr>
        <p:spPr>
          <a:xfrm flipH="false" flipV="false" rot="0">
            <a:off x="549911" y="2862896"/>
            <a:ext cx="8219940" cy="4901139"/>
          </a:xfrm>
          <a:custGeom>
            <a:avLst/>
            <a:gdLst/>
            <a:ahLst/>
            <a:cxnLst/>
            <a:rect r="r" b="b" t="t" l="l"/>
            <a:pathLst>
              <a:path h="4901139" w="8219940">
                <a:moveTo>
                  <a:pt x="0" y="0"/>
                </a:moveTo>
                <a:lnTo>
                  <a:pt x="8219941" y="0"/>
                </a:lnTo>
                <a:lnTo>
                  <a:pt x="8219941" y="4901139"/>
                </a:lnTo>
                <a:lnTo>
                  <a:pt x="0" y="4901139"/>
                </a:lnTo>
                <a:lnTo>
                  <a:pt x="0" y="0"/>
                </a:lnTo>
                <a:close/>
              </a:path>
            </a:pathLst>
          </a:custGeom>
          <a:blipFill>
            <a:blip r:embed="rId3"/>
            <a:stretch>
              <a:fillRect l="0" t="0" r="0" b="0"/>
            </a:stretch>
          </a:blipFill>
        </p:spPr>
      </p:sp>
      <p:sp>
        <p:nvSpPr>
          <p:cNvPr name="Freeform 12" id="12"/>
          <p:cNvSpPr/>
          <p:nvPr/>
        </p:nvSpPr>
        <p:spPr>
          <a:xfrm flipH="false" flipV="false" rot="0">
            <a:off x="9719644" y="2862896"/>
            <a:ext cx="7919196" cy="4846100"/>
          </a:xfrm>
          <a:custGeom>
            <a:avLst/>
            <a:gdLst/>
            <a:ahLst/>
            <a:cxnLst/>
            <a:rect r="r" b="b" t="t" l="l"/>
            <a:pathLst>
              <a:path h="4846100" w="7919196">
                <a:moveTo>
                  <a:pt x="0" y="0"/>
                </a:moveTo>
                <a:lnTo>
                  <a:pt x="7919197" y="0"/>
                </a:lnTo>
                <a:lnTo>
                  <a:pt x="7919197" y="4846100"/>
                </a:lnTo>
                <a:lnTo>
                  <a:pt x="0" y="4846100"/>
                </a:lnTo>
                <a:lnTo>
                  <a:pt x="0" y="0"/>
                </a:lnTo>
                <a:close/>
              </a:path>
            </a:pathLst>
          </a:custGeom>
          <a:blipFill>
            <a:blip r:embed="rId4"/>
            <a:stretch>
              <a:fillRect l="-905" t="0" r="-905" b="0"/>
            </a:stretch>
          </a:blipFill>
        </p:spPr>
      </p:sp>
      <p:sp>
        <p:nvSpPr>
          <p:cNvPr name="TextBox 13" id="13"/>
          <p:cNvSpPr txBox="true"/>
          <p:nvPr/>
        </p:nvSpPr>
        <p:spPr>
          <a:xfrm rot="0">
            <a:off x="5962326" y="464102"/>
            <a:ext cx="8571408" cy="828675"/>
          </a:xfrm>
          <a:prstGeom prst="rect">
            <a:avLst/>
          </a:prstGeom>
        </p:spPr>
        <p:txBody>
          <a:bodyPr anchor="t" rtlCol="false" tIns="0" lIns="0" bIns="0" rIns="0">
            <a:spAutoFit/>
          </a:bodyPr>
          <a:lstStyle/>
          <a:p>
            <a:pPr algn="l" marL="0" indent="0" lvl="0">
              <a:lnSpc>
                <a:spcPts val="6451"/>
              </a:lnSpc>
              <a:spcBef>
                <a:spcPct val="0"/>
              </a:spcBef>
            </a:pPr>
            <a:r>
              <a:rPr lang="en-US" b="true" sz="5376">
                <a:solidFill>
                  <a:srgbClr val="FFFFFF"/>
                </a:solidFill>
                <a:latin typeface="Almarai Bold"/>
                <a:ea typeface="Almarai Bold"/>
                <a:cs typeface="Almarai Bold"/>
                <a:sym typeface="Almarai Bold"/>
              </a:rPr>
              <a:t>ANALYTICS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DAGY03G2L_Y</dc:identifier>
  <dcterms:modified xsi:type="dcterms:W3CDTF">2011-08-01T06:04:30Z</dcterms:modified>
  <cp:revision>1</cp:revision>
  <dc:title>Blue Professional Business Project Presentation </dc:title>
</cp:coreProperties>
</file>